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sv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svg"/><Relationship Id="rId16" Type="http://schemas.openxmlformats.org/officeDocument/2006/relationships/slideLayout" Target="../slideLayouts/slideLayout7.xml"/><Relationship Id="rId1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Azure Banking Data Platform Modernization</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End-to-End Architecture: Ingestion, Modeling, Analytics &amp; Real-Time Fraud Detection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280" y="1249680"/>
            <a:ext cx="6845022" cy="543639"/>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Impact &amp; Operational Excellence</a:t>
            </a:r>
            <a:endParaRPr lang="en-US" sz="3400" dirty="0"/>
          </a:p>
        </p:txBody>
      </p:sp>
      <p:sp>
        <p:nvSpPr>
          <p:cNvPr id="4" name="Text 1"/>
          <p:cNvSpPr/>
          <p:nvPr/>
        </p:nvSpPr>
        <p:spPr>
          <a:xfrm>
            <a:off x="716280" y="2141101"/>
            <a:ext cx="2425541" cy="574000"/>
          </a:xfrm>
          <a:prstGeom prst="rect">
            <a:avLst/>
          </a:prstGeom>
          <a:noFill/>
          <a:ln/>
        </p:spPr>
        <p:txBody>
          <a:bodyPr wrap="none" lIns="0" tIns="0" rIns="0" bIns="0" rtlCol="0" anchor="t"/>
          <a:lstStyle/>
          <a:p>
            <a:pPr algn="ctr" indent="0" marL="0">
              <a:lnSpc>
                <a:spcPts val="4500"/>
              </a:lnSpc>
              <a:buNone/>
            </a:pPr>
            <a:r>
              <a:rPr lang="en-US" sz="4500" b="1" dirty="0">
                <a:solidFill>
                  <a:srgbClr val="272525"/>
                </a:solidFill>
                <a:latin typeface="Inter Bold" pitchFamily="34" charset="0"/>
                <a:ea typeface="Inter Bold" pitchFamily="34" charset="-122"/>
                <a:cs typeface="Inter Bold" pitchFamily="34" charset="-120"/>
              </a:rPr>
              <a:t>40%</a:t>
            </a:r>
            <a:endParaRPr lang="en-US" sz="4500" dirty="0"/>
          </a:p>
        </p:txBody>
      </p:sp>
      <p:sp>
        <p:nvSpPr>
          <p:cNvPr id="5" name="Text 2"/>
          <p:cNvSpPr/>
          <p:nvPr/>
        </p:nvSpPr>
        <p:spPr>
          <a:xfrm>
            <a:off x="841772" y="2932390"/>
            <a:ext cx="2174438" cy="271701"/>
          </a:xfrm>
          <a:prstGeom prst="rect">
            <a:avLst/>
          </a:prstGeom>
          <a:noFill/>
          <a:ln/>
        </p:spPr>
        <p:txBody>
          <a:bodyPr wrap="none" lIns="0" tIns="0" rIns="0" bIns="0" rtlCol="0" anchor="t"/>
          <a:lstStyle/>
          <a:p>
            <a:pPr algn="ctr"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Latency Reduction</a:t>
            </a:r>
            <a:endParaRPr lang="en-US" sz="1700" dirty="0"/>
          </a:p>
        </p:txBody>
      </p:sp>
      <p:sp>
        <p:nvSpPr>
          <p:cNvPr id="6" name="Text 3"/>
          <p:cNvSpPr/>
          <p:nvPr/>
        </p:nvSpPr>
        <p:spPr>
          <a:xfrm>
            <a:off x="716280" y="3308390"/>
            <a:ext cx="2425541" cy="556498"/>
          </a:xfrm>
          <a:prstGeom prst="rect">
            <a:avLst/>
          </a:prstGeom>
          <a:noFill/>
          <a:ln/>
        </p:spPr>
        <p:txBody>
          <a:bodyPr wrap="square" lIns="0" tIns="0" rIns="0" bIns="0" rtlCol="0" anchor="t"/>
          <a:lstStyle/>
          <a:p>
            <a:pPr algn="ctr" indent="0" marL="0">
              <a:lnSpc>
                <a:spcPts val="2150"/>
              </a:lnSpc>
              <a:buNone/>
            </a:pPr>
            <a:r>
              <a:rPr lang="en-US" sz="1350" dirty="0">
                <a:solidFill>
                  <a:srgbClr val="272525"/>
                </a:solidFill>
                <a:latin typeface="Inter" pitchFamily="34" charset="0"/>
                <a:ea typeface="Inter" pitchFamily="34" charset="-122"/>
                <a:cs typeface="Inter" pitchFamily="34" charset="-120"/>
              </a:rPr>
              <a:t>Reporting time decreased from hours to minutes</a:t>
            </a:r>
            <a:endParaRPr lang="en-US" sz="1350" dirty="0"/>
          </a:p>
        </p:txBody>
      </p:sp>
      <p:sp>
        <p:nvSpPr>
          <p:cNvPr id="7" name="Text 4"/>
          <p:cNvSpPr/>
          <p:nvPr/>
        </p:nvSpPr>
        <p:spPr>
          <a:xfrm>
            <a:off x="3359229" y="2141101"/>
            <a:ext cx="2425541" cy="574000"/>
          </a:xfrm>
          <a:prstGeom prst="rect">
            <a:avLst/>
          </a:prstGeom>
          <a:noFill/>
          <a:ln/>
        </p:spPr>
        <p:txBody>
          <a:bodyPr wrap="none" lIns="0" tIns="0" rIns="0" bIns="0" rtlCol="0" anchor="t"/>
          <a:lstStyle/>
          <a:p>
            <a:pPr algn="ctr" indent="0" marL="0">
              <a:lnSpc>
                <a:spcPts val="4500"/>
              </a:lnSpc>
              <a:buNone/>
            </a:pPr>
            <a:r>
              <a:rPr lang="en-US" sz="4500" b="1" dirty="0">
                <a:solidFill>
                  <a:srgbClr val="272525"/>
                </a:solidFill>
                <a:latin typeface="Inter Bold" pitchFamily="34" charset="0"/>
                <a:ea typeface="Inter Bold" pitchFamily="34" charset="-122"/>
                <a:cs typeface="Inter Bold" pitchFamily="34" charset="-120"/>
              </a:rPr>
              <a:t>100%</a:t>
            </a:r>
            <a:endParaRPr lang="en-US" sz="4500" dirty="0"/>
          </a:p>
        </p:txBody>
      </p:sp>
      <p:sp>
        <p:nvSpPr>
          <p:cNvPr id="8" name="Text 5"/>
          <p:cNvSpPr/>
          <p:nvPr/>
        </p:nvSpPr>
        <p:spPr>
          <a:xfrm>
            <a:off x="3469124" y="2932390"/>
            <a:ext cx="2205752" cy="271701"/>
          </a:xfrm>
          <a:prstGeom prst="rect">
            <a:avLst/>
          </a:prstGeom>
          <a:noFill/>
          <a:ln/>
        </p:spPr>
        <p:txBody>
          <a:bodyPr wrap="none" lIns="0" tIns="0" rIns="0" bIns="0" rtlCol="0" anchor="t"/>
          <a:lstStyle/>
          <a:p>
            <a:pPr algn="ctr"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Real-Time Capability</a:t>
            </a:r>
            <a:endParaRPr lang="en-US" sz="1700" dirty="0"/>
          </a:p>
        </p:txBody>
      </p:sp>
      <p:sp>
        <p:nvSpPr>
          <p:cNvPr id="9" name="Text 6"/>
          <p:cNvSpPr/>
          <p:nvPr/>
        </p:nvSpPr>
        <p:spPr>
          <a:xfrm>
            <a:off x="3359229" y="3308390"/>
            <a:ext cx="2425541" cy="556498"/>
          </a:xfrm>
          <a:prstGeom prst="rect">
            <a:avLst/>
          </a:prstGeom>
          <a:noFill/>
          <a:ln/>
        </p:spPr>
        <p:txBody>
          <a:bodyPr wrap="square" lIns="0" tIns="0" rIns="0" bIns="0" rtlCol="0" anchor="t"/>
          <a:lstStyle/>
          <a:p>
            <a:pPr algn="ctr" indent="0" marL="0">
              <a:lnSpc>
                <a:spcPts val="2150"/>
              </a:lnSpc>
              <a:buNone/>
            </a:pPr>
            <a:r>
              <a:rPr lang="en-US" sz="1350" dirty="0">
                <a:solidFill>
                  <a:srgbClr val="272525"/>
                </a:solidFill>
                <a:latin typeface="Inter" pitchFamily="34" charset="0"/>
                <a:ea typeface="Inter" pitchFamily="34" charset="-122"/>
                <a:cs typeface="Inter" pitchFamily="34" charset="-120"/>
              </a:rPr>
              <a:t>Fraud detection now operational in milliseconds</a:t>
            </a:r>
            <a:endParaRPr lang="en-US" sz="1350" dirty="0"/>
          </a:p>
        </p:txBody>
      </p:sp>
      <p:sp>
        <p:nvSpPr>
          <p:cNvPr id="10" name="Text 7"/>
          <p:cNvSpPr/>
          <p:nvPr/>
        </p:nvSpPr>
        <p:spPr>
          <a:xfrm>
            <a:off x="6002179" y="2141101"/>
            <a:ext cx="2425541" cy="574000"/>
          </a:xfrm>
          <a:prstGeom prst="rect">
            <a:avLst/>
          </a:prstGeom>
          <a:noFill/>
          <a:ln/>
        </p:spPr>
        <p:txBody>
          <a:bodyPr wrap="none" lIns="0" tIns="0" rIns="0" bIns="0" rtlCol="0" anchor="t"/>
          <a:lstStyle/>
          <a:p>
            <a:pPr algn="ctr" indent="0" marL="0">
              <a:lnSpc>
                <a:spcPts val="4500"/>
              </a:lnSpc>
              <a:buNone/>
            </a:pPr>
            <a:r>
              <a:rPr lang="en-US" sz="4500" b="1" dirty="0">
                <a:solidFill>
                  <a:srgbClr val="272525"/>
                </a:solidFill>
                <a:latin typeface="Inter Bold" pitchFamily="34" charset="0"/>
                <a:ea typeface="Inter Bold" pitchFamily="34" charset="-122"/>
                <a:cs typeface="Inter Bold" pitchFamily="34" charset="-120"/>
              </a:rPr>
              <a:t>99.9%</a:t>
            </a:r>
            <a:endParaRPr lang="en-US" sz="4500" dirty="0"/>
          </a:p>
        </p:txBody>
      </p:sp>
      <p:sp>
        <p:nvSpPr>
          <p:cNvPr id="11" name="Text 8"/>
          <p:cNvSpPr/>
          <p:nvPr/>
        </p:nvSpPr>
        <p:spPr>
          <a:xfrm>
            <a:off x="6127671" y="2932390"/>
            <a:ext cx="2174438" cy="271701"/>
          </a:xfrm>
          <a:prstGeom prst="rect">
            <a:avLst/>
          </a:prstGeom>
          <a:noFill/>
          <a:ln/>
        </p:spPr>
        <p:txBody>
          <a:bodyPr wrap="none" lIns="0" tIns="0" rIns="0" bIns="0" rtlCol="0" anchor="t"/>
          <a:lstStyle/>
          <a:p>
            <a:pPr algn="ctr"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System Uptime</a:t>
            </a:r>
            <a:endParaRPr lang="en-US" sz="1700" dirty="0"/>
          </a:p>
        </p:txBody>
      </p:sp>
      <p:sp>
        <p:nvSpPr>
          <p:cNvPr id="12" name="Text 9"/>
          <p:cNvSpPr/>
          <p:nvPr/>
        </p:nvSpPr>
        <p:spPr>
          <a:xfrm>
            <a:off x="6002179" y="3308390"/>
            <a:ext cx="2425541" cy="556498"/>
          </a:xfrm>
          <a:prstGeom prst="rect">
            <a:avLst/>
          </a:prstGeom>
          <a:noFill/>
          <a:ln/>
        </p:spPr>
        <p:txBody>
          <a:bodyPr wrap="square" lIns="0" tIns="0" rIns="0" bIns="0" rtlCol="0" anchor="t"/>
          <a:lstStyle/>
          <a:p>
            <a:pPr algn="ctr" indent="0" marL="0">
              <a:lnSpc>
                <a:spcPts val="2150"/>
              </a:lnSpc>
              <a:buNone/>
            </a:pPr>
            <a:r>
              <a:rPr lang="en-US" sz="1350" dirty="0">
                <a:solidFill>
                  <a:srgbClr val="272525"/>
                </a:solidFill>
                <a:latin typeface="Inter" pitchFamily="34" charset="0"/>
                <a:ea typeface="Inter" pitchFamily="34" charset="-122"/>
                <a:cs typeface="Inter" pitchFamily="34" charset="-120"/>
              </a:rPr>
              <a:t>Cloud-native architecture ensures reliability</a:t>
            </a:r>
            <a:endParaRPr lang="en-US" sz="1350" dirty="0"/>
          </a:p>
        </p:txBody>
      </p:sp>
      <p:sp>
        <p:nvSpPr>
          <p:cNvPr id="13" name="Text 10"/>
          <p:cNvSpPr/>
          <p:nvPr/>
        </p:nvSpPr>
        <p:spPr>
          <a:xfrm>
            <a:off x="716280" y="4234458"/>
            <a:ext cx="2174438" cy="271701"/>
          </a:xfrm>
          <a:prstGeom prst="rect">
            <a:avLst/>
          </a:prstGeom>
          <a:noFill/>
          <a:ln/>
        </p:spPr>
        <p:txBody>
          <a:bodyPr wrap="none" lIns="0" tIns="0" rIns="0" bIns="0" rtlCol="0" anchor="t"/>
          <a:lstStyle/>
          <a:p>
            <a:pPr algn="l" indent="0" marL="0">
              <a:lnSpc>
                <a:spcPts val="2100"/>
              </a:lnSpc>
              <a:buNone/>
            </a:pPr>
            <a:r>
              <a:rPr lang="en-US" sz="1700" b="1" dirty="0">
                <a:solidFill>
                  <a:srgbClr val="000000"/>
                </a:solidFill>
                <a:latin typeface="Inter Bold" pitchFamily="34" charset="0"/>
                <a:ea typeface="Inter Bold" pitchFamily="34" charset="-122"/>
                <a:cs typeface="Inter Bold" pitchFamily="34" charset="-120"/>
              </a:rPr>
              <a:t>Power BI Analytics</a:t>
            </a:r>
            <a:endParaRPr lang="en-US" sz="1700" dirty="0"/>
          </a:p>
        </p:txBody>
      </p:sp>
      <p:sp>
        <p:nvSpPr>
          <p:cNvPr id="14" name="Text 11"/>
          <p:cNvSpPr/>
          <p:nvPr/>
        </p:nvSpPr>
        <p:spPr>
          <a:xfrm>
            <a:off x="716280" y="4680109"/>
            <a:ext cx="3643551" cy="1391245"/>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Interactive dashboards deliver branch performance metrics, fraud trends, and customer insights. Business users access real-time data with intuitive visualizations updated continuously.</a:t>
            </a:r>
            <a:endParaRPr lang="en-US" sz="1350" dirty="0"/>
          </a:p>
        </p:txBody>
      </p:sp>
      <p:sp>
        <p:nvSpPr>
          <p:cNvPr id="15" name="Text 12"/>
          <p:cNvSpPr/>
          <p:nvPr/>
        </p:nvSpPr>
        <p:spPr>
          <a:xfrm>
            <a:off x="4791789" y="4234458"/>
            <a:ext cx="2174438" cy="271701"/>
          </a:xfrm>
          <a:prstGeom prst="rect">
            <a:avLst/>
          </a:prstGeom>
          <a:noFill/>
          <a:ln/>
        </p:spPr>
        <p:txBody>
          <a:bodyPr wrap="none" lIns="0" tIns="0" rIns="0" bIns="0" rtlCol="0" anchor="t"/>
          <a:lstStyle/>
          <a:p>
            <a:pPr algn="l" indent="0" marL="0">
              <a:lnSpc>
                <a:spcPts val="2100"/>
              </a:lnSpc>
              <a:buNone/>
            </a:pPr>
            <a:r>
              <a:rPr lang="en-US" sz="1700" b="1" dirty="0">
                <a:solidFill>
                  <a:srgbClr val="000000"/>
                </a:solidFill>
                <a:latin typeface="Inter Bold" pitchFamily="34" charset="0"/>
                <a:ea typeface="Inter Bold" pitchFamily="34" charset="-122"/>
                <a:cs typeface="Inter Bold" pitchFamily="34" charset="-120"/>
              </a:rPr>
              <a:t>CI/CD Automation</a:t>
            </a:r>
            <a:endParaRPr lang="en-US" sz="1700" dirty="0"/>
          </a:p>
        </p:txBody>
      </p:sp>
      <p:sp>
        <p:nvSpPr>
          <p:cNvPr id="16" name="Text 13"/>
          <p:cNvSpPr/>
          <p:nvPr/>
        </p:nvSpPr>
        <p:spPr>
          <a:xfrm>
            <a:off x="4791789" y="4680109"/>
            <a:ext cx="3643551" cy="1391245"/>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GitHub Actions automates deployment of Databricks notebooks and ARM templates. Code moves seamlessly from Dev to Production with automated testing and validation.</a:t>
            </a:r>
            <a:endParaRPr lang="en-US" sz="1350" dirty="0"/>
          </a:p>
        </p:txBody>
      </p:sp>
      <p:sp>
        <p:nvSpPr>
          <p:cNvPr id="17" name="Text 14"/>
          <p:cNvSpPr/>
          <p:nvPr/>
        </p:nvSpPr>
        <p:spPr>
          <a:xfrm>
            <a:off x="716280" y="6423422"/>
            <a:ext cx="7711440" cy="556498"/>
          </a:xfrm>
          <a:prstGeom prst="rect">
            <a:avLst/>
          </a:prstGeom>
          <a:noFill/>
          <a:ln/>
        </p:spPr>
        <p:txBody>
          <a:bodyPr wrap="square" lIns="0" tIns="0" rIns="0" bIns="0" rtlCol="0" anchor="t"/>
          <a:lstStyle/>
          <a:p>
            <a:pPr algn="l" indent="0" marL="0">
              <a:lnSpc>
                <a:spcPts val="2150"/>
              </a:lnSpc>
              <a:buNone/>
            </a:pPr>
            <a:r>
              <a:rPr lang="en-US" sz="1350" b="1" dirty="0">
                <a:solidFill>
                  <a:srgbClr val="272525"/>
                </a:solidFill>
                <a:latin typeface="Inter" pitchFamily="34" charset="0"/>
                <a:ea typeface="Inter" pitchFamily="34" charset="-122"/>
                <a:cs typeface="Inter" pitchFamily="34" charset="-120"/>
              </a:rPr>
              <a:t>Result: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 scalable, secure, and future-proof banking platform ready for tomorrow's challenges—delivering both immediate operational value and long-term strategic advantage.</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4143" y="775811"/>
            <a:ext cx="8779431" cy="682347"/>
          </a:xfrm>
          <a:prstGeom prst="rect">
            <a:avLst/>
          </a:prstGeom>
          <a:noFill/>
          <a:ln/>
        </p:spPr>
        <p:txBody>
          <a:bodyPr wrap="none" lIns="0" tIns="0" rIns="0" bIns="0" rtlCol="0" anchor="t"/>
          <a:lstStyle/>
          <a:p>
            <a:pPr algn="l" indent="0" marL="0">
              <a:lnSpc>
                <a:spcPts val="5350"/>
              </a:lnSpc>
              <a:buNone/>
            </a:pPr>
            <a:r>
              <a:rPr lang="en-US" sz="4250" b="1" dirty="0">
                <a:solidFill>
                  <a:srgbClr val="000000"/>
                </a:solidFill>
                <a:latin typeface="Inter Bold" pitchFamily="34" charset="0"/>
                <a:ea typeface="Inter Bold" pitchFamily="34" charset="-122"/>
                <a:cs typeface="Inter Bold" pitchFamily="34" charset="-120"/>
              </a:rPr>
              <a:t>Business Objectives &amp; Outcomes</a:t>
            </a:r>
            <a:endParaRPr lang="en-US" sz="4250" dirty="0"/>
          </a:p>
        </p:txBody>
      </p:sp>
      <p:sp>
        <p:nvSpPr>
          <p:cNvPr id="3" name="Shape 1"/>
          <p:cNvSpPr/>
          <p:nvPr/>
        </p:nvSpPr>
        <p:spPr>
          <a:xfrm>
            <a:off x="764143" y="1894761"/>
            <a:ext cx="6441877" cy="2844998"/>
          </a:xfrm>
          <a:prstGeom prst="roundRect">
            <a:avLst>
              <a:gd name="adj" fmla="val 3223"/>
            </a:avLst>
          </a:prstGeom>
          <a:solidFill>
            <a:srgbClr val="DADBF1"/>
          </a:solidFill>
          <a:ln w="7620">
            <a:solidFill>
              <a:srgbClr val="C0C1D7"/>
            </a:solidFill>
            <a:prstDash val="solid"/>
          </a:ln>
        </p:spPr>
      </p:sp>
      <p:sp>
        <p:nvSpPr>
          <p:cNvPr id="4" name="Shape 2"/>
          <p:cNvSpPr/>
          <p:nvPr/>
        </p:nvSpPr>
        <p:spPr>
          <a:xfrm>
            <a:off x="990005" y="2120622"/>
            <a:ext cx="654963" cy="654963"/>
          </a:xfrm>
          <a:prstGeom prst="roundRect">
            <a:avLst>
              <a:gd name="adj" fmla="val 13959698"/>
            </a:avLst>
          </a:prstGeom>
          <a:solidFill>
            <a:srgbClr val="4950B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0146" y="2300645"/>
            <a:ext cx="294680" cy="294680"/>
          </a:xfrm>
          <a:prstGeom prst="rect">
            <a:avLst/>
          </a:prstGeom>
        </p:spPr>
      </p:pic>
      <p:sp>
        <p:nvSpPr>
          <p:cNvPr id="6" name="Text 3"/>
          <p:cNvSpPr/>
          <p:nvPr/>
        </p:nvSpPr>
        <p:spPr>
          <a:xfrm>
            <a:off x="990005" y="2993827"/>
            <a:ext cx="2729151" cy="341114"/>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Unified Data View</a:t>
            </a:r>
            <a:endParaRPr lang="en-US" sz="2100" dirty="0"/>
          </a:p>
        </p:txBody>
      </p:sp>
      <p:sp>
        <p:nvSpPr>
          <p:cNvPr id="7" name="Text 4"/>
          <p:cNvSpPr/>
          <p:nvPr/>
        </p:nvSpPr>
        <p:spPr>
          <a:xfrm>
            <a:off x="990005" y="3465909"/>
            <a:ext cx="5990153" cy="1047988"/>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Consolidated ATM, UPI, and Mobile Banking data into a Single Source of Truth (SSOT), eliminating fragmented data silos across systems.</a:t>
            </a:r>
            <a:endParaRPr lang="en-US" sz="1700" dirty="0"/>
          </a:p>
        </p:txBody>
      </p:sp>
      <p:sp>
        <p:nvSpPr>
          <p:cNvPr id="8" name="Shape 5"/>
          <p:cNvSpPr/>
          <p:nvPr/>
        </p:nvSpPr>
        <p:spPr>
          <a:xfrm>
            <a:off x="7424261" y="1894761"/>
            <a:ext cx="6441996" cy="2844998"/>
          </a:xfrm>
          <a:prstGeom prst="roundRect">
            <a:avLst>
              <a:gd name="adj" fmla="val 3223"/>
            </a:avLst>
          </a:prstGeom>
          <a:solidFill>
            <a:srgbClr val="DADBF1"/>
          </a:solidFill>
          <a:ln w="7620">
            <a:solidFill>
              <a:srgbClr val="C0C1D7"/>
            </a:solidFill>
            <a:prstDash val="solid"/>
          </a:ln>
        </p:spPr>
      </p:sp>
      <p:sp>
        <p:nvSpPr>
          <p:cNvPr id="9" name="Shape 6"/>
          <p:cNvSpPr/>
          <p:nvPr/>
        </p:nvSpPr>
        <p:spPr>
          <a:xfrm>
            <a:off x="7650123" y="2120622"/>
            <a:ext cx="654963" cy="654963"/>
          </a:xfrm>
          <a:prstGeom prst="roundRect">
            <a:avLst>
              <a:gd name="adj" fmla="val 13959698"/>
            </a:avLst>
          </a:prstGeom>
          <a:solidFill>
            <a:srgbClr val="4950B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0264" y="2300645"/>
            <a:ext cx="294680" cy="294680"/>
          </a:xfrm>
          <a:prstGeom prst="rect">
            <a:avLst/>
          </a:prstGeom>
        </p:spPr>
      </p:pic>
      <p:sp>
        <p:nvSpPr>
          <p:cNvPr id="11" name="Text 7"/>
          <p:cNvSpPr/>
          <p:nvPr/>
        </p:nvSpPr>
        <p:spPr>
          <a:xfrm>
            <a:off x="7650123" y="2993827"/>
            <a:ext cx="3582353" cy="341114"/>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Real-Time Fraud Mitigation</a:t>
            </a:r>
            <a:endParaRPr lang="en-US" sz="2100" dirty="0"/>
          </a:p>
        </p:txBody>
      </p:sp>
      <p:sp>
        <p:nvSpPr>
          <p:cNvPr id="12" name="Text 8"/>
          <p:cNvSpPr/>
          <p:nvPr/>
        </p:nvSpPr>
        <p:spPr>
          <a:xfrm>
            <a:off x="7650123" y="3465909"/>
            <a:ext cx="5990273" cy="69865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Instant scoring and alerting using Event Grid and Cosmos DB, catching fraud as it happens—not days later.</a:t>
            </a:r>
            <a:endParaRPr lang="en-US" sz="1700" dirty="0"/>
          </a:p>
        </p:txBody>
      </p:sp>
      <p:sp>
        <p:nvSpPr>
          <p:cNvPr id="13" name="Shape 9"/>
          <p:cNvSpPr/>
          <p:nvPr/>
        </p:nvSpPr>
        <p:spPr>
          <a:xfrm>
            <a:off x="764143" y="4958001"/>
            <a:ext cx="6441877" cy="2495669"/>
          </a:xfrm>
          <a:prstGeom prst="roundRect">
            <a:avLst>
              <a:gd name="adj" fmla="val 3674"/>
            </a:avLst>
          </a:prstGeom>
          <a:solidFill>
            <a:srgbClr val="DADBF1"/>
          </a:solidFill>
          <a:ln w="7620">
            <a:solidFill>
              <a:srgbClr val="C0C1D7"/>
            </a:solidFill>
            <a:prstDash val="solid"/>
          </a:ln>
        </p:spPr>
      </p:sp>
      <p:sp>
        <p:nvSpPr>
          <p:cNvPr id="14" name="Shape 10"/>
          <p:cNvSpPr/>
          <p:nvPr/>
        </p:nvSpPr>
        <p:spPr>
          <a:xfrm>
            <a:off x="990005" y="5183862"/>
            <a:ext cx="654963" cy="654963"/>
          </a:xfrm>
          <a:prstGeom prst="roundRect">
            <a:avLst>
              <a:gd name="adj" fmla="val 13959698"/>
            </a:avLst>
          </a:prstGeom>
          <a:solidFill>
            <a:srgbClr val="4950B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0146" y="5363885"/>
            <a:ext cx="294680" cy="294680"/>
          </a:xfrm>
          <a:prstGeom prst="rect">
            <a:avLst/>
          </a:prstGeom>
        </p:spPr>
      </p:pic>
      <p:sp>
        <p:nvSpPr>
          <p:cNvPr id="16" name="Text 11"/>
          <p:cNvSpPr/>
          <p:nvPr/>
        </p:nvSpPr>
        <p:spPr>
          <a:xfrm>
            <a:off x="990005" y="6057067"/>
            <a:ext cx="2729151" cy="341114"/>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Customer 360</a:t>
            </a:r>
            <a:endParaRPr lang="en-US" sz="2100" dirty="0"/>
          </a:p>
        </p:txBody>
      </p:sp>
      <p:sp>
        <p:nvSpPr>
          <p:cNvPr id="17" name="Text 12"/>
          <p:cNvSpPr/>
          <p:nvPr/>
        </p:nvSpPr>
        <p:spPr>
          <a:xfrm>
            <a:off x="990005" y="6529149"/>
            <a:ext cx="5990153" cy="69865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Comprehensive insights into customer behavior and risk profiles for personalized banking experiences.</a:t>
            </a:r>
            <a:endParaRPr lang="en-US" sz="1700" dirty="0"/>
          </a:p>
        </p:txBody>
      </p:sp>
      <p:sp>
        <p:nvSpPr>
          <p:cNvPr id="18" name="Shape 13"/>
          <p:cNvSpPr/>
          <p:nvPr/>
        </p:nvSpPr>
        <p:spPr>
          <a:xfrm>
            <a:off x="7424261" y="4958001"/>
            <a:ext cx="6441996" cy="2495669"/>
          </a:xfrm>
          <a:prstGeom prst="roundRect">
            <a:avLst>
              <a:gd name="adj" fmla="val 3674"/>
            </a:avLst>
          </a:prstGeom>
          <a:solidFill>
            <a:srgbClr val="DADBF1"/>
          </a:solidFill>
          <a:ln w="7620">
            <a:solidFill>
              <a:srgbClr val="C0C1D7"/>
            </a:solidFill>
            <a:prstDash val="solid"/>
          </a:ln>
        </p:spPr>
      </p:sp>
      <p:sp>
        <p:nvSpPr>
          <p:cNvPr id="19" name="Shape 14"/>
          <p:cNvSpPr/>
          <p:nvPr/>
        </p:nvSpPr>
        <p:spPr>
          <a:xfrm>
            <a:off x="7650123" y="5183862"/>
            <a:ext cx="654963" cy="654963"/>
          </a:xfrm>
          <a:prstGeom prst="roundRect">
            <a:avLst>
              <a:gd name="adj" fmla="val 13959698"/>
            </a:avLst>
          </a:prstGeom>
          <a:solidFill>
            <a:srgbClr val="4950BC"/>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0264" y="5363885"/>
            <a:ext cx="294680" cy="294680"/>
          </a:xfrm>
          <a:prstGeom prst="rect">
            <a:avLst/>
          </a:prstGeom>
        </p:spPr>
      </p:pic>
      <p:sp>
        <p:nvSpPr>
          <p:cNvPr id="21" name="Text 15"/>
          <p:cNvSpPr/>
          <p:nvPr/>
        </p:nvSpPr>
        <p:spPr>
          <a:xfrm>
            <a:off x="7650123" y="6057067"/>
            <a:ext cx="2897029" cy="341114"/>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Regulatory &amp; Security</a:t>
            </a:r>
            <a:endParaRPr lang="en-US" sz="2100" dirty="0"/>
          </a:p>
        </p:txBody>
      </p:sp>
      <p:sp>
        <p:nvSpPr>
          <p:cNvPr id="22" name="Text 16"/>
          <p:cNvSpPr/>
          <p:nvPr/>
        </p:nvSpPr>
        <p:spPr>
          <a:xfrm>
            <a:off x="7650123" y="6529149"/>
            <a:ext cx="5990273" cy="698659"/>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RBI-compliant reporting within a Zero-Trust Network architecture using Azure Firewall for enhanced security.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67100"/>
            <a:ext cx="1122521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High-Level Architecture: Lambda Design</a:t>
            </a:r>
            <a:endParaRPr lang="en-US" sz="4450" dirty="0"/>
          </a:p>
        </p:txBody>
      </p:sp>
      <p:sp>
        <p:nvSpPr>
          <p:cNvPr id="4" name="Text 1"/>
          <p:cNvSpPr/>
          <p:nvPr/>
        </p:nvSpPr>
        <p:spPr>
          <a:xfrm>
            <a:off x="793790" y="4742855"/>
            <a:ext cx="324492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Batch Layer (Cold Path)</a:t>
            </a:r>
            <a:endParaRPr lang="en-US" sz="2200" dirty="0"/>
          </a:p>
        </p:txBody>
      </p:sp>
      <p:sp>
        <p:nvSpPr>
          <p:cNvPr id="5" name="Text 2"/>
          <p:cNvSpPr/>
          <p:nvPr/>
        </p:nvSpPr>
        <p:spPr>
          <a:xfrm>
            <a:off x="793790" y="532399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Core Banking System flows through ADLS Gen2 with Bronze, Silver, and Gold zones, culminating in Azure SQL Data Warehouse for historical analysis.</a:t>
            </a:r>
            <a:endParaRPr lang="en-US" sz="1750" dirty="0"/>
          </a:p>
        </p:txBody>
      </p:sp>
      <p:sp>
        <p:nvSpPr>
          <p:cNvPr id="6" name="Text 3"/>
          <p:cNvSpPr/>
          <p:nvPr/>
        </p:nvSpPr>
        <p:spPr>
          <a:xfrm>
            <a:off x="7599521" y="4742855"/>
            <a:ext cx="3704034"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Real-Time Layer (Hot Path)</a:t>
            </a:r>
            <a:endParaRPr lang="en-US" sz="2200" dirty="0"/>
          </a:p>
        </p:txBody>
      </p:sp>
      <p:sp>
        <p:nvSpPr>
          <p:cNvPr id="7" name="Text 4"/>
          <p:cNvSpPr/>
          <p:nvPr/>
        </p:nvSpPr>
        <p:spPr>
          <a:xfrm>
            <a:off x="7599521" y="532399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ATM and UPI events stream through Event Grid to Azure Functions, landing in Cosmos DB for instant fraud detection and response.</a:t>
            </a:r>
            <a:endParaRPr lang="en-US" sz="1750" dirty="0"/>
          </a:p>
        </p:txBody>
      </p:sp>
      <p:sp>
        <p:nvSpPr>
          <p:cNvPr id="8" name="Text 5"/>
          <p:cNvSpPr/>
          <p:nvPr/>
        </p:nvSpPr>
        <p:spPr>
          <a:xfrm>
            <a:off x="793790" y="687193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Both layers converge at the Serving Layer with Power BI dashboards and API endpoints, all protected by VNETs, Private Endpoints, and comprehensive firewall governance.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73549"/>
            <a:ext cx="5390674"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Data Ingestion Layer</a:t>
            </a:r>
            <a:endParaRPr lang="en-US" sz="4200" dirty="0"/>
          </a:p>
        </p:txBody>
      </p:sp>
      <p:sp>
        <p:nvSpPr>
          <p:cNvPr id="4" name="Shape 1"/>
          <p:cNvSpPr/>
          <p:nvPr/>
        </p:nvSpPr>
        <p:spPr>
          <a:xfrm>
            <a:off x="6280190" y="1770102"/>
            <a:ext cx="7556421" cy="2907625"/>
          </a:xfrm>
          <a:prstGeom prst="roundRect">
            <a:avLst>
              <a:gd name="adj" fmla="val 3113"/>
            </a:avLst>
          </a:prstGeom>
          <a:solidFill>
            <a:srgbClr val="FFFFFF"/>
          </a:solidFill>
          <a:ln w="30480">
            <a:solidFill>
              <a:srgbClr val="C0C1D7"/>
            </a:solidFill>
            <a:prstDash val="solid"/>
          </a:ln>
        </p:spPr>
      </p:sp>
      <p:sp>
        <p:nvSpPr>
          <p:cNvPr id="5" name="Shape 2"/>
          <p:cNvSpPr/>
          <p:nvPr/>
        </p:nvSpPr>
        <p:spPr>
          <a:xfrm>
            <a:off x="6310670" y="1800582"/>
            <a:ext cx="861893" cy="2846665"/>
          </a:xfrm>
          <a:prstGeom prst="roundRect">
            <a:avLst>
              <a:gd name="adj" fmla="val 6257"/>
            </a:avLst>
          </a:prstGeom>
          <a:solidFill>
            <a:srgbClr val="DADBF1"/>
          </a:solidFill>
          <a:ln/>
        </p:spPr>
      </p:sp>
      <p:sp>
        <p:nvSpPr>
          <p:cNvPr id="6" name="Text 3"/>
          <p:cNvSpPr/>
          <p:nvPr/>
        </p:nvSpPr>
        <p:spPr>
          <a:xfrm>
            <a:off x="6576179" y="3021925"/>
            <a:ext cx="323136" cy="403979"/>
          </a:xfrm>
          <a:prstGeom prst="rect">
            <a:avLst/>
          </a:prstGeom>
          <a:noFill/>
          <a:ln/>
        </p:spPr>
        <p:txBody>
          <a:bodyPr wrap="none" lIns="0" tIns="0" rIns="0" bIns="0" rtlCol="0" anchor="t"/>
          <a:lstStyle/>
          <a:p>
            <a:pPr algn="l" indent="0" marL="0">
              <a:lnSpc>
                <a:spcPts val="25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7" name="Text 4"/>
          <p:cNvSpPr/>
          <p:nvPr/>
        </p:nvSpPr>
        <p:spPr>
          <a:xfrm>
            <a:off x="7387947" y="2015966"/>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Batch Ingestion</a:t>
            </a:r>
            <a:endParaRPr lang="en-US" sz="2100" dirty="0"/>
          </a:p>
        </p:txBody>
      </p:sp>
      <p:sp>
        <p:nvSpPr>
          <p:cNvPr id="8" name="Text 5"/>
          <p:cNvSpPr/>
          <p:nvPr/>
        </p:nvSpPr>
        <p:spPr>
          <a:xfrm>
            <a:off x="7387947" y="2481739"/>
            <a:ext cx="6202799" cy="689610"/>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Daily CSV and Parquet dumps from Core Banking systems</a:t>
            </a:r>
            <a:endParaRPr lang="en-US" sz="1650" dirty="0"/>
          </a:p>
        </p:txBody>
      </p:sp>
      <p:sp>
        <p:nvSpPr>
          <p:cNvPr id="9" name="Text 6"/>
          <p:cNvSpPr/>
          <p:nvPr/>
        </p:nvSpPr>
        <p:spPr>
          <a:xfrm>
            <a:off x="7387947" y="3246715"/>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Lands in ADLS Gen2 Bronze Container</a:t>
            </a:r>
            <a:endParaRPr lang="en-US" sz="1650" dirty="0"/>
          </a:p>
        </p:txBody>
      </p:sp>
      <p:sp>
        <p:nvSpPr>
          <p:cNvPr id="10" name="Text 7"/>
          <p:cNvSpPr/>
          <p:nvPr/>
        </p:nvSpPr>
        <p:spPr>
          <a:xfrm>
            <a:off x="7387947" y="3666887"/>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Validated by Azure Functions before processing</a:t>
            </a:r>
            <a:endParaRPr lang="en-US" sz="1650" dirty="0"/>
          </a:p>
        </p:txBody>
      </p:sp>
      <p:sp>
        <p:nvSpPr>
          <p:cNvPr id="11" name="Text 8"/>
          <p:cNvSpPr/>
          <p:nvPr/>
        </p:nvSpPr>
        <p:spPr>
          <a:xfrm>
            <a:off x="7387947" y="4087058"/>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Handles terabytes of historical transaction data</a:t>
            </a:r>
            <a:endParaRPr lang="en-US" sz="1650" dirty="0"/>
          </a:p>
        </p:txBody>
      </p:sp>
      <p:sp>
        <p:nvSpPr>
          <p:cNvPr id="12" name="Shape 9"/>
          <p:cNvSpPr/>
          <p:nvPr/>
        </p:nvSpPr>
        <p:spPr>
          <a:xfrm>
            <a:off x="6280190" y="4893112"/>
            <a:ext cx="7556421" cy="2562820"/>
          </a:xfrm>
          <a:prstGeom prst="roundRect">
            <a:avLst>
              <a:gd name="adj" fmla="val 3531"/>
            </a:avLst>
          </a:prstGeom>
          <a:solidFill>
            <a:srgbClr val="FFFFFF"/>
          </a:solidFill>
          <a:ln w="30480">
            <a:solidFill>
              <a:srgbClr val="C0C1D7"/>
            </a:solidFill>
            <a:prstDash val="solid"/>
          </a:ln>
        </p:spPr>
      </p:sp>
      <p:sp>
        <p:nvSpPr>
          <p:cNvPr id="13" name="Shape 10"/>
          <p:cNvSpPr/>
          <p:nvPr/>
        </p:nvSpPr>
        <p:spPr>
          <a:xfrm>
            <a:off x="6310670" y="4923592"/>
            <a:ext cx="861893" cy="2501860"/>
          </a:xfrm>
          <a:prstGeom prst="roundRect">
            <a:avLst>
              <a:gd name="adj" fmla="val 6257"/>
            </a:avLst>
          </a:prstGeom>
          <a:solidFill>
            <a:srgbClr val="DADBF1"/>
          </a:solidFill>
          <a:ln/>
        </p:spPr>
      </p:sp>
      <p:sp>
        <p:nvSpPr>
          <p:cNvPr id="14" name="Text 11"/>
          <p:cNvSpPr/>
          <p:nvPr/>
        </p:nvSpPr>
        <p:spPr>
          <a:xfrm>
            <a:off x="6576179" y="5972532"/>
            <a:ext cx="323136" cy="403979"/>
          </a:xfrm>
          <a:prstGeom prst="rect">
            <a:avLst/>
          </a:prstGeom>
          <a:noFill/>
          <a:ln/>
        </p:spPr>
        <p:txBody>
          <a:bodyPr wrap="none" lIns="0" tIns="0" rIns="0" bIns="0" rtlCol="0" anchor="t"/>
          <a:lstStyle/>
          <a:p>
            <a:pPr algn="l" indent="0" marL="0">
              <a:lnSpc>
                <a:spcPts val="25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5" name="Text 12"/>
          <p:cNvSpPr/>
          <p:nvPr/>
        </p:nvSpPr>
        <p:spPr>
          <a:xfrm>
            <a:off x="7387947" y="5138976"/>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Streaming Ingestion</a:t>
            </a:r>
            <a:endParaRPr lang="en-US" sz="2100" dirty="0"/>
          </a:p>
        </p:txBody>
      </p:sp>
      <p:sp>
        <p:nvSpPr>
          <p:cNvPr id="16" name="Text 13"/>
          <p:cNvSpPr/>
          <p:nvPr/>
        </p:nvSpPr>
        <p:spPr>
          <a:xfrm>
            <a:off x="7387947" y="5604748"/>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ATM and UPI transaction events captured in milliseconds</a:t>
            </a:r>
            <a:endParaRPr lang="en-US" sz="1650" dirty="0"/>
          </a:p>
        </p:txBody>
      </p:sp>
      <p:sp>
        <p:nvSpPr>
          <p:cNvPr id="17" name="Text 14"/>
          <p:cNvSpPr/>
          <p:nvPr/>
        </p:nvSpPr>
        <p:spPr>
          <a:xfrm>
            <a:off x="7387947" y="6024920"/>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Azure Event Grid push-push model ensures low latency</a:t>
            </a:r>
            <a:endParaRPr lang="en-US" sz="1650" dirty="0"/>
          </a:p>
        </p:txBody>
      </p:sp>
      <p:sp>
        <p:nvSpPr>
          <p:cNvPr id="18" name="Text 15"/>
          <p:cNvSpPr/>
          <p:nvPr/>
        </p:nvSpPr>
        <p:spPr>
          <a:xfrm>
            <a:off x="7387947" y="6445091"/>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Queue Storage buffers for reliable processing</a:t>
            </a:r>
            <a:endParaRPr lang="en-US" sz="1650" dirty="0"/>
          </a:p>
        </p:txBody>
      </p:sp>
      <p:sp>
        <p:nvSpPr>
          <p:cNvPr id="19" name="Text 16"/>
          <p:cNvSpPr/>
          <p:nvPr/>
        </p:nvSpPr>
        <p:spPr>
          <a:xfrm>
            <a:off x="7387947" y="6865263"/>
            <a:ext cx="6202799"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Direct write to Cosmos DB via queue-triggered Functions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26945"/>
          </a:xfrm>
          <a:prstGeom prst="rect">
            <a:avLst/>
          </a:prstGeom>
        </p:spPr>
      </p:pic>
      <p:sp>
        <p:nvSpPr>
          <p:cNvPr id="3" name="Text 0"/>
          <p:cNvSpPr/>
          <p:nvPr/>
        </p:nvSpPr>
        <p:spPr>
          <a:xfrm>
            <a:off x="779383" y="2839283"/>
            <a:ext cx="9928265" cy="556736"/>
          </a:xfrm>
          <a:prstGeom prst="rect">
            <a:avLst/>
          </a:prstGeom>
          <a:noFill/>
          <a:ln/>
        </p:spPr>
        <p:txBody>
          <a:bodyPr wrap="none" lIns="0" tIns="0" rIns="0" bIns="0" rtlCol="0" anchor="t"/>
          <a:lstStyle/>
          <a:p>
            <a:pPr algn="l" indent="0" marL="0">
              <a:lnSpc>
                <a:spcPts val="4350"/>
              </a:lnSpc>
              <a:buNone/>
            </a:pPr>
            <a:r>
              <a:rPr lang="en-US" sz="3500" b="1" dirty="0">
                <a:solidFill>
                  <a:srgbClr val="000000"/>
                </a:solidFill>
                <a:latin typeface="Inter Bold" pitchFamily="34" charset="0"/>
                <a:ea typeface="Inter Bold" pitchFamily="34" charset="-122"/>
                <a:cs typeface="Inter Bold" pitchFamily="34" charset="-120"/>
              </a:rPr>
              <a:t>Transformation Layer: Silver Zone Processing</a:t>
            </a:r>
            <a:endParaRPr lang="en-US" sz="3500" dirty="0"/>
          </a:p>
        </p:txBody>
      </p:sp>
      <p:sp>
        <p:nvSpPr>
          <p:cNvPr id="4" name="Text 1"/>
          <p:cNvSpPr/>
          <p:nvPr/>
        </p:nvSpPr>
        <p:spPr>
          <a:xfrm>
            <a:off x="779383" y="3663196"/>
            <a:ext cx="178118" cy="222647"/>
          </a:xfrm>
          <a:prstGeom prst="rect">
            <a:avLst/>
          </a:prstGeom>
          <a:noFill/>
          <a:ln/>
        </p:spPr>
        <p:txBody>
          <a:bodyPr wrap="none" lIns="0" tIns="0" rIns="0" bIns="0" rtlCol="0" anchor="t"/>
          <a:lstStyle/>
          <a:p>
            <a:pPr algn="l" indent="0" marL="0">
              <a:lnSpc>
                <a:spcPts val="2200"/>
              </a:lnSpc>
              <a:buNone/>
            </a:pPr>
            <a:r>
              <a:rPr lang="en-US" sz="1400" dirty="0">
                <a:solidFill>
                  <a:srgbClr val="272525"/>
                </a:solidFill>
                <a:latin typeface="Inter Light" pitchFamily="34" charset="0"/>
                <a:ea typeface="Inter Light" pitchFamily="34" charset="-122"/>
                <a:cs typeface="Inter Light" pitchFamily="34" charset="-120"/>
              </a:rPr>
              <a:t>01</a:t>
            </a:r>
            <a:endParaRPr lang="en-US" sz="1400" dirty="0"/>
          </a:p>
        </p:txBody>
      </p:sp>
      <p:sp>
        <p:nvSpPr>
          <p:cNvPr id="5" name="Shape 2"/>
          <p:cNvSpPr/>
          <p:nvPr/>
        </p:nvSpPr>
        <p:spPr>
          <a:xfrm>
            <a:off x="779383" y="3943112"/>
            <a:ext cx="6446758" cy="22860"/>
          </a:xfrm>
          <a:prstGeom prst="rect">
            <a:avLst/>
          </a:prstGeom>
          <a:solidFill>
            <a:srgbClr val="4950BC"/>
          </a:solidFill>
          <a:ln/>
        </p:spPr>
      </p:sp>
      <p:sp>
        <p:nvSpPr>
          <p:cNvPr id="6" name="Text 3"/>
          <p:cNvSpPr/>
          <p:nvPr/>
        </p:nvSpPr>
        <p:spPr>
          <a:xfrm>
            <a:off x="779383" y="4077891"/>
            <a:ext cx="2332315" cy="278249"/>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Schema Enforcement</a:t>
            </a:r>
            <a:endParaRPr lang="en-US" sz="1750" dirty="0"/>
          </a:p>
        </p:txBody>
      </p:sp>
      <p:sp>
        <p:nvSpPr>
          <p:cNvPr id="7" name="Text 4"/>
          <p:cNvSpPr/>
          <p:nvPr/>
        </p:nvSpPr>
        <p:spPr>
          <a:xfrm>
            <a:off x="779383" y="4462939"/>
            <a:ext cx="6446758" cy="56983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Reject malformed records and validate data types using Databricks schema validation framework.</a:t>
            </a:r>
            <a:endParaRPr lang="en-US" sz="1400" dirty="0"/>
          </a:p>
        </p:txBody>
      </p:sp>
      <p:sp>
        <p:nvSpPr>
          <p:cNvPr id="8" name="Text 5"/>
          <p:cNvSpPr/>
          <p:nvPr/>
        </p:nvSpPr>
        <p:spPr>
          <a:xfrm>
            <a:off x="7404259" y="3663196"/>
            <a:ext cx="178118" cy="222647"/>
          </a:xfrm>
          <a:prstGeom prst="rect">
            <a:avLst/>
          </a:prstGeom>
          <a:noFill/>
          <a:ln/>
        </p:spPr>
        <p:txBody>
          <a:bodyPr wrap="none" lIns="0" tIns="0" rIns="0" bIns="0" rtlCol="0" anchor="t"/>
          <a:lstStyle/>
          <a:p>
            <a:pPr algn="l" indent="0" marL="0">
              <a:lnSpc>
                <a:spcPts val="2200"/>
              </a:lnSpc>
              <a:buNone/>
            </a:pPr>
            <a:r>
              <a:rPr lang="en-US" sz="1400" dirty="0">
                <a:solidFill>
                  <a:srgbClr val="272525"/>
                </a:solidFill>
                <a:latin typeface="Inter Light" pitchFamily="34" charset="0"/>
                <a:ea typeface="Inter Light" pitchFamily="34" charset="-122"/>
                <a:cs typeface="Inter Light" pitchFamily="34" charset="-120"/>
              </a:rPr>
              <a:t>02</a:t>
            </a:r>
            <a:endParaRPr lang="en-US" sz="1400" dirty="0"/>
          </a:p>
        </p:txBody>
      </p:sp>
      <p:sp>
        <p:nvSpPr>
          <p:cNvPr id="9" name="Shape 6"/>
          <p:cNvSpPr/>
          <p:nvPr/>
        </p:nvSpPr>
        <p:spPr>
          <a:xfrm>
            <a:off x="7404259" y="3943112"/>
            <a:ext cx="6446758" cy="22860"/>
          </a:xfrm>
          <a:prstGeom prst="rect">
            <a:avLst/>
          </a:prstGeom>
          <a:solidFill>
            <a:srgbClr val="4950BC"/>
          </a:solidFill>
          <a:ln/>
        </p:spPr>
      </p:sp>
      <p:sp>
        <p:nvSpPr>
          <p:cNvPr id="10" name="Text 7"/>
          <p:cNvSpPr/>
          <p:nvPr/>
        </p:nvSpPr>
        <p:spPr>
          <a:xfrm>
            <a:off x="7404259" y="4077891"/>
            <a:ext cx="2226945" cy="278249"/>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Standardization</a:t>
            </a:r>
            <a:endParaRPr lang="en-US" sz="1750" dirty="0"/>
          </a:p>
        </p:txBody>
      </p:sp>
      <p:sp>
        <p:nvSpPr>
          <p:cNvPr id="11" name="Text 8"/>
          <p:cNvSpPr/>
          <p:nvPr/>
        </p:nvSpPr>
        <p:spPr>
          <a:xfrm>
            <a:off x="7404259" y="4462939"/>
            <a:ext cx="6446758" cy="56983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Convert all dates to ISO 8601 format and normalize currency values across different banking channels.</a:t>
            </a:r>
            <a:endParaRPr lang="en-US" sz="1400" dirty="0"/>
          </a:p>
        </p:txBody>
      </p:sp>
      <p:sp>
        <p:nvSpPr>
          <p:cNvPr id="12" name="Text 9"/>
          <p:cNvSpPr/>
          <p:nvPr/>
        </p:nvSpPr>
        <p:spPr>
          <a:xfrm>
            <a:off x="779383" y="5344478"/>
            <a:ext cx="178118" cy="222647"/>
          </a:xfrm>
          <a:prstGeom prst="rect">
            <a:avLst/>
          </a:prstGeom>
          <a:noFill/>
          <a:ln/>
        </p:spPr>
        <p:txBody>
          <a:bodyPr wrap="none" lIns="0" tIns="0" rIns="0" bIns="0" rtlCol="0" anchor="t"/>
          <a:lstStyle/>
          <a:p>
            <a:pPr algn="l" indent="0" marL="0">
              <a:lnSpc>
                <a:spcPts val="2200"/>
              </a:lnSpc>
              <a:buNone/>
            </a:pPr>
            <a:r>
              <a:rPr lang="en-US" sz="1400" dirty="0">
                <a:solidFill>
                  <a:srgbClr val="272525"/>
                </a:solidFill>
                <a:latin typeface="Inter Light" pitchFamily="34" charset="0"/>
                <a:ea typeface="Inter Light" pitchFamily="34" charset="-122"/>
                <a:cs typeface="Inter Light" pitchFamily="34" charset="-120"/>
              </a:rPr>
              <a:t>03</a:t>
            </a:r>
            <a:endParaRPr lang="en-US" sz="1400" dirty="0"/>
          </a:p>
        </p:txBody>
      </p:sp>
      <p:sp>
        <p:nvSpPr>
          <p:cNvPr id="13" name="Shape 10"/>
          <p:cNvSpPr/>
          <p:nvPr/>
        </p:nvSpPr>
        <p:spPr>
          <a:xfrm>
            <a:off x="779383" y="5624393"/>
            <a:ext cx="6446758" cy="22860"/>
          </a:xfrm>
          <a:prstGeom prst="rect">
            <a:avLst/>
          </a:prstGeom>
          <a:solidFill>
            <a:srgbClr val="4950BC"/>
          </a:solidFill>
          <a:ln/>
        </p:spPr>
      </p:sp>
      <p:sp>
        <p:nvSpPr>
          <p:cNvPr id="14" name="Text 11"/>
          <p:cNvSpPr/>
          <p:nvPr/>
        </p:nvSpPr>
        <p:spPr>
          <a:xfrm>
            <a:off x="779383" y="5759172"/>
            <a:ext cx="2226945" cy="278249"/>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Deduplication</a:t>
            </a:r>
            <a:endParaRPr lang="en-US" sz="1750" dirty="0"/>
          </a:p>
        </p:txBody>
      </p:sp>
      <p:sp>
        <p:nvSpPr>
          <p:cNvPr id="15" name="Text 12"/>
          <p:cNvSpPr/>
          <p:nvPr/>
        </p:nvSpPr>
        <p:spPr>
          <a:xfrm>
            <a:off x="779383" y="6144220"/>
            <a:ext cx="6446758" cy="56983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Remove replay attacks and duplicate logs using window functions and unique transaction identifiers.</a:t>
            </a:r>
            <a:endParaRPr lang="en-US" sz="1400" dirty="0"/>
          </a:p>
        </p:txBody>
      </p:sp>
      <p:sp>
        <p:nvSpPr>
          <p:cNvPr id="16" name="Text 13"/>
          <p:cNvSpPr/>
          <p:nvPr/>
        </p:nvSpPr>
        <p:spPr>
          <a:xfrm>
            <a:off x="7404259" y="5344478"/>
            <a:ext cx="178118" cy="222647"/>
          </a:xfrm>
          <a:prstGeom prst="rect">
            <a:avLst/>
          </a:prstGeom>
          <a:noFill/>
          <a:ln/>
        </p:spPr>
        <p:txBody>
          <a:bodyPr wrap="none" lIns="0" tIns="0" rIns="0" bIns="0" rtlCol="0" anchor="t"/>
          <a:lstStyle/>
          <a:p>
            <a:pPr algn="l" indent="0" marL="0">
              <a:lnSpc>
                <a:spcPts val="2200"/>
              </a:lnSpc>
              <a:buNone/>
            </a:pPr>
            <a:r>
              <a:rPr lang="en-US" sz="1400" dirty="0">
                <a:solidFill>
                  <a:srgbClr val="272525"/>
                </a:solidFill>
                <a:latin typeface="Inter Light" pitchFamily="34" charset="0"/>
                <a:ea typeface="Inter Light" pitchFamily="34" charset="-122"/>
                <a:cs typeface="Inter Light" pitchFamily="34" charset="-120"/>
              </a:rPr>
              <a:t>04</a:t>
            </a:r>
            <a:endParaRPr lang="en-US" sz="1400" dirty="0"/>
          </a:p>
        </p:txBody>
      </p:sp>
      <p:sp>
        <p:nvSpPr>
          <p:cNvPr id="17" name="Shape 14"/>
          <p:cNvSpPr/>
          <p:nvPr/>
        </p:nvSpPr>
        <p:spPr>
          <a:xfrm>
            <a:off x="7404259" y="5624393"/>
            <a:ext cx="6446758" cy="22860"/>
          </a:xfrm>
          <a:prstGeom prst="rect">
            <a:avLst/>
          </a:prstGeom>
          <a:solidFill>
            <a:srgbClr val="4950BC"/>
          </a:solidFill>
          <a:ln/>
        </p:spPr>
      </p:sp>
      <p:sp>
        <p:nvSpPr>
          <p:cNvPr id="18" name="Text 15"/>
          <p:cNvSpPr/>
          <p:nvPr/>
        </p:nvSpPr>
        <p:spPr>
          <a:xfrm>
            <a:off x="7404259" y="5759172"/>
            <a:ext cx="2226945" cy="278249"/>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Enrichment</a:t>
            </a:r>
            <a:endParaRPr lang="en-US" sz="1750" dirty="0"/>
          </a:p>
        </p:txBody>
      </p:sp>
      <p:sp>
        <p:nvSpPr>
          <p:cNvPr id="19" name="Text 16"/>
          <p:cNvSpPr/>
          <p:nvPr/>
        </p:nvSpPr>
        <p:spPr>
          <a:xfrm>
            <a:off x="7404259" y="6144220"/>
            <a:ext cx="6446758" cy="56983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Join with reference data including Branch IDs, Transaction Types, and merchant category codes.</a:t>
            </a:r>
            <a:endParaRPr lang="en-US" sz="1400" dirty="0"/>
          </a:p>
        </p:txBody>
      </p:sp>
      <p:sp>
        <p:nvSpPr>
          <p:cNvPr id="20" name="Text 17"/>
          <p:cNvSpPr/>
          <p:nvPr/>
        </p:nvSpPr>
        <p:spPr>
          <a:xfrm>
            <a:off x="779383" y="7048024"/>
            <a:ext cx="13071634" cy="56983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Apache Spark on Azure Databricks processes millions of records daily, ensuring raw data transforms into high-quality, usable information ready for analytics.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1093648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Gold Layer: Star Schema Data Modeling</a:t>
            </a:r>
            <a:endParaRPr lang="en-US" sz="4450" dirty="0"/>
          </a:p>
        </p:txBody>
      </p:sp>
      <p:sp>
        <p:nvSpPr>
          <p:cNvPr id="3" name="Text 1"/>
          <p:cNvSpPr/>
          <p:nvPr/>
        </p:nvSpPr>
        <p:spPr>
          <a:xfrm>
            <a:off x="2197418" y="2189559"/>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FactTransactions</a:t>
            </a:r>
            <a:endParaRPr lang="en-US" sz="2200" dirty="0"/>
          </a:p>
        </p:txBody>
      </p:sp>
      <p:sp>
        <p:nvSpPr>
          <p:cNvPr id="4" name="Text 2"/>
          <p:cNvSpPr/>
          <p:nvPr/>
        </p:nvSpPr>
        <p:spPr>
          <a:xfrm>
            <a:off x="793790" y="2679978"/>
            <a:ext cx="4238863" cy="1088708"/>
          </a:xfrm>
          <a:prstGeom prst="rect">
            <a:avLst/>
          </a:prstGeom>
          <a:noFill/>
          <a:ln/>
        </p:spPr>
        <p:txBody>
          <a:bodyPr wrap="squar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Central fact table containing metrics: Amount, Fee, Duration, and transaction counts.</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4585" y="3354943"/>
            <a:ext cx="318968" cy="318968"/>
          </a:xfrm>
          <a:prstGeom prst="rect">
            <a:avLst/>
          </a:prstGeom>
        </p:spPr>
      </p:pic>
      <p:sp>
        <p:nvSpPr>
          <p:cNvPr id="7" name="Text 3"/>
          <p:cNvSpPr/>
          <p:nvPr/>
        </p:nvSpPr>
        <p:spPr>
          <a:xfrm>
            <a:off x="9597628" y="19622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DimCustomer</a:t>
            </a:r>
            <a:endParaRPr lang="en-US" sz="2200" dirty="0"/>
          </a:p>
        </p:txBody>
      </p:sp>
      <p:sp>
        <p:nvSpPr>
          <p:cNvPr id="8" name="Text 4"/>
          <p:cNvSpPr/>
          <p:nvPr/>
        </p:nvSpPr>
        <p:spPr>
          <a:xfrm>
            <a:off x="9597628" y="2452688"/>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Customer demographics, risk scores, and relationship details.</a:t>
            </a:r>
            <a:endParaRPr lang="en-US" sz="1750" dirty="0"/>
          </a:p>
        </p:txBody>
      </p:sp>
      <p:pic>
        <p:nvPicPr>
          <p:cNvPr id="9" name="Image 2" descr="preencoded.png">    </p:cNvPr>
          <p:cNvPicPr>
            <a:picLocks noChangeAspect="1"/>
          </p:cNvPicPr>
          <p:nvPr/>
        </p:nvPicPr>
        <p:blipFill>
          <a:blip r:embed="rId4"/>
          <a:stretch>
            <a:fillRect/>
          </a:stretch>
        </p:blipFill>
        <p:spPr>
          <a:xfrm>
            <a:off x="5032653" y="1922978"/>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8797" y="2927866"/>
            <a:ext cx="318968" cy="318968"/>
          </a:xfrm>
          <a:prstGeom prst="rect">
            <a:avLst/>
          </a:prstGeom>
        </p:spPr>
      </p:pic>
      <p:sp>
        <p:nvSpPr>
          <p:cNvPr id="11" name="Text 5"/>
          <p:cNvSpPr/>
          <p:nvPr/>
        </p:nvSpPr>
        <p:spPr>
          <a:xfrm>
            <a:off x="10051256" y="35972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DimAccount</a:t>
            </a:r>
            <a:endParaRPr lang="en-US" sz="2200" dirty="0"/>
          </a:p>
        </p:txBody>
      </p:sp>
      <p:sp>
        <p:nvSpPr>
          <p:cNvPr id="12" name="Text 6"/>
          <p:cNvSpPr/>
          <p:nvPr/>
        </p:nvSpPr>
        <p:spPr>
          <a:xfrm>
            <a:off x="10051256" y="4087654"/>
            <a:ext cx="378535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Account types, balances, opening dates, and product categories.</a:t>
            </a:r>
            <a:endParaRPr lang="en-US" sz="1750" dirty="0"/>
          </a:p>
        </p:txBody>
      </p:sp>
      <p:pic>
        <p:nvPicPr>
          <p:cNvPr id="13" name="Image 4" descr="preencoded.png">    </p:cNvPr>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1041" y="4045863"/>
            <a:ext cx="318968" cy="318968"/>
          </a:xfrm>
          <a:prstGeom prst="rect">
            <a:avLst/>
          </a:prstGeom>
        </p:spPr>
      </p:pic>
      <p:sp>
        <p:nvSpPr>
          <p:cNvPr id="15" name="Text 7"/>
          <p:cNvSpPr/>
          <p:nvPr/>
        </p:nvSpPr>
        <p:spPr>
          <a:xfrm>
            <a:off x="9597628" y="523232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DimDate</a:t>
            </a:r>
            <a:endParaRPr lang="en-US" sz="2200" dirty="0"/>
          </a:p>
        </p:txBody>
      </p:sp>
      <p:sp>
        <p:nvSpPr>
          <p:cNvPr id="16" name="Text 8"/>
          <p:cNvSpPr/>
          <p:nvPr/>
        </p:nvSpPr>
        <p:spPr>
          <a:xfrm>
            <a:off x="9597628" y="5722739"/>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Time intelligence with fiscal periods, holidays, and business days.</a:t>
            </a:r>
            <a:endParaRPr lang="en-US" sz="1750" dirty="0"/>
          </a:p>
        </p:txBody>
      </p:sp>
      <p:pic>
        <p:nvPicPr>
          <p:cNvPr id="17" name="Image 6" descr="preencoded.png">    </p:cNvPr>
          <p:cNvPicPr>
            <a:picLocks noChangeAspect="1"/>
          </p:cNvPicPr>
          <p:nvPr/>
        </p:nvPicPr>
        <p:blipFill>
          <a:blip r:embed="rId10"/>
          <a:stretch>
            <a:fillRect/>
          </a:stretch>
        </p:blipFill>
        <p:spPr>
          <a:xfrm>
            <a:off x="5032653" y="1922978"/>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8797" y="5163860"/>
            <a:ext cx="318968" cy="318968"/>
          </a:xfrm>
          <a:prstGeom prst="rect">
            <a:avLst/>
          </a:prstGeom>
        </p:spPr>
      </p:pic>
      <p:sp>
        <p:nvSpPr>
          <p:cNvPr id="19" name="Text 9"/>
          <p:cNvSpPr/>
          <p:nvPr/>
        </p:nvSpPr>
        <p:spPr>
          <a:xfrm>
            <a:off x="2197418" y="4823579"/>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DimChannel</a:t>
            </a:r>
            <a:endParaRPr lang="en-US" sz="2200" dirty="0"/>
          </a:p>
        </p:txBody>
      </p:sp>
      <p:sp>
        <p:nvSpPr>
          <p:cNvPr id="20" name="Text 10"/>
          <p:cNvSpPr/>
          <p:nvPr/>
        </p:nvSpPr>
        <p:spPr>
          <a:xfrm>
            <a:off x="793790" y="5313998"/>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Transaction channels: ATM, Mobile, Web, Branch, and UPI.</a:t>
            </a:r>
            <a:endParaRPr lang="en-US" sz="1750" dirty="0"/>
          </a:p>
        </p:txBody>
      </p:sp>
      <p:pic>
        <p:nvPicPr>
          <p:cNvPr id="21" name="Image 8" descr="preencoded.png">    </p:cNvPr>
          <p:cNvPicPr>
            <a:picLocks noChangeAspect="1"/>
          </p:cNvPicPr>
          <p:nvPr/>
        </p:nvPicPr>
        <p:blipFill>
          <a:blip r:embed="rId13"/>
          <a:stretch>
            <a:fillRect/>
          </a:stretch>
        </p:blipFill>
        <p:spPr>
          <a:xfrm>
            <a:off x="5032653" y="1922978"/>
            <a:ext cx="4564975" cy="4564975"/>
          </a:xfrm>
          <a:prstGeom prst="rect">
            <a:avLst/>
          </a:prstGeom>
        </p:spPr>
      </p:pic>
      <p:pic>
        <p:nvPicPr>
          <p:cNvPr id="22"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04585" y="4736783"/>
            <a:ext cx="318968" cy="318968"/>
          </a:xfrm>
          <a:prstGeom prst="rect">
            <a:avLst/>
          </a:prstGeom>
        </p:spPr>
      </p:pic>
      <p:sp>
        <p:nvSpPr>
          <p:cNvPr id="23" name="Text 11"/>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optimized star schema enables blazing-fast analytical queries, allowing business users to slice and dice revenue and usage by any dimension.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8044" y="754975"/>
            <a:ext cx="7600712" cy="1171099"/>
          </a:xfrm>
          <a:prstGeom prst="rect">
            <a:avLst/>
          </a:prstGeom>
          <a:noFill/>
          <a:ln/>
        </p:spPr>
        <p:txBody>
          <a:bodyPr wrap="squar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Slowly Changing Dimensions: Preserving History</a:t>
            </a:r>
            <a:endParaRPr lang="en-US" sz="3650" dirty="0"/>
          </a:p>
        </p:txBody>
      </p:sp>
      <p:sp>
        <p:nvSpPr>
          <p:cNvPr id="4" name="Text 1"/>
          <p:cNvSpPr/>
          <p:nvPr/>
        </p:nvSpPr>
        <p:spPr>
          <a:xfrm>
            <a:off x="6258044" y="2394585"/>
            <a:ext cx="3170158" cy="292894"/>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SCD Type 2 Implementation</a:t>
            </a:r>
            <a:endParaRPr lang="en-US" sz="1800" dirty="0"/>
          </a:p>
        </p:txBody>
      </p:sp>
      <p:sp>
        <p:nvSpPr>
          <p:cNvPr id="5" name="Text 2"/>
          <p:cNvSpPr/>
          <p:nvPr/>
        </p:nvSpPr>
        <p:spPr>
          <a:xfrm>
            <a:off x="6258044" y="2874883"/>
            <a:ext cx="4377452" cy="1498997"/>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Banking data constantly evolves—customers relocate, risk scores update, and account statuses change. We implemented SCD Type 2 for critical dimensions to maintain complete historical accuracy.</a:t>
            </a:r>
            <a:endParaRPr lang="en-US" sz="1450" dirty="0"/>
          </a:p>
        </p:txBody>
      </p:sp>
      <p:sp>
        <p:nvSpPr>
          <p:cNvPr id="6" name="Text 3"/>
          <p:cNvSpPr/>
          <p:nvPr/>
        </p:nvSpPr>
        <p:spPr>
          <a:xfrm>
            <a:off x="6258044" y="4542473"/>
            <a:ext cx="4377452" cy="29979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RowKey: Unique identifier for each version</a:t>
            </a:r>
            <a:endParaRPr lang="en-US" sz="1450" dirty="0"/>
          </a:p>
        </p:txBody>
      </p:sp>
      <p:sp>
        <p:nvSpPr>
          <p:cNvPr id="7" name="Text 4"/>
          <p:cNvSpPr/>
          <p:nvPr/>
        </p:nvSpPr>
        <p:spPr>
          <a:xfrm>
            <a:off x="6258044" y="4907756"/>
            <a:ext cx="4377452" cy="59959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EffectiveDate: When the record became active</a:t>
            </a:r>
            <a:endParaRPr lang="en-US" sz="1450" dirty="0"/>
          </a:p>
        </p:txBody>
      </p:sp>
      <p:sp>
        <p:nvSpPr>
          <p:cNvPr id="8" name="Text 5"/>
          <p:cNvSpPr/>
          <p:nvPr/>
        </p:nvSpPr>
        <p:spPr>
          <a:xfrm>
            <a:off x="6258044" y="5572839"/>
            <a:ext cx="4377452" cy="29979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EndDate: When the record was superseded</a:t>
            </a:r>
            <a:endParaRPr lang="en-US" sz="1450" dirty="0"/>
          </a:p>
        </p:txBody>
      </p:sp>
      <p:sp>
        <p:nvSpPr>
          <p:cNvPr id="9" name="Text 6"/>
          <p:cNvSpPr/>
          <p:nvPr/>
        </p:nvSpPr>
        <p:spPr>
          <a:xfrm>
            <a:off x="6258044" y="5938123"/>
            <a:ext cx="4377452" cy="299799"/>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IsCurrent: Flag for the latest version</a:t>
            </a:r>
            <a:endParaRPr lang="en-US" sz="1450" dirty="0"/>
          </a:p>
        </p:txBody>
      </p:sp>
      <p:sp>
        <p:nvSpPr>
          <p:cNvPr id="10" name="Text 7"/>
          <p:cNvSpPr/>
          <p:nvPr/>
        </p:nvSpPr>
        <p:spPr>
          <a:xfrm>
            <a:off x="6258044" y="6406515"/>
            <a:ext cx="4377452" cy="899398"/>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This approach ensures we never lose customer history, enabling accurate point-in-time reporting and regulatory compliance for audit trails.</a:t>
            </a:r>
            <a:endParaRPr lang="en-US" sz="1450" dirty="0"/>
          </a:p>
        </p:txBody>
      </p:sp>
      <p:sp>
        <p:nvSpPr>
          <p:cNvPr id="11" name="Text 8"/>
          <p:cNvSpPr/>
          <p:nvPr/>
        </p:nvSpPr>
        <p:spPr>
          <a:xfrm>
            <a:off x="11100316" y="2394585"/>
            <a:ext cx="2342793" cy="292894"/>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Key Benefits</a:t>
            </a:r>
            <a:endParaRPr lang="en-US" sz="1800" dirty="0"/>
          </a:p>
        </p:txBody>
      </p:sp>
      <p:sp>
        <p:nvSpPr>
          <p:cNvPr id="12" name="Shape 9"/>
          <p:cNvSpPr/>
          <p:nvPr/>
        </p:nvSpPr>
        <p:spPr>
          <a:xfrm>
            <a:off x="11100316" y="3001268"/>
            <a:ext cx="93702" cy="93702"/>
          </a:xfrm>
          <a:prstGeom prst="roundRect">
            <a:avLst>
              <a:gd name="adj" fmla="val 487930"/>
            </a:avLst>
          </a:prstGeom>
          <a:solidFill>
            <a:srgbClr val="4950BC"/>
          </a:solidFill>
          <a:ln/>
        </p:spPr>
      </p:sp>
      <p:sp>
        <p:nvSpPr>
          <p:cNvPr id="13" name="Text 10"/>
          <p:cNvSpPr/>
          <p:nvPr/>
        </p:nvSpPr>
        <p:spPr>
          <a:xfrm>
            <a:off x="11381423" y="2898219"/>
            <a:ext cx="2484834" cy="59959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Complete audit trail for compliance</a:t>
            </a:r>
            <a:endParaRPr lang="en-US" sz="1450" dirty="0"/>
          </a:p>
        </p:txBody>
      </p:sp>
      <p:sp>
        <p:nvSpPr>
          <p:cNvPr id="14" name="Shape 11"/>
          <p:cNvSpPr/>
          <p:nvPr/>
        </p:nvSpPr>
        <p:spPr>
          <a:xfrm>
            <a:off x="11100316" y="3975675"/>
            <a:ext cx="93702" cy="93702"/>
          </a:xfrm>
          <a:prstGeom prst="roundRect">
            <a:avLst>
              <a:gd name="adj" fmla="val 487930"/>
            </a:avLst>
          </a:prstGeom>
          <a:solidFill>
            <a:srgbClr val="4950BC"/>
          </a:solidFill>
          <a:ln/>
        </p:spPr>
      </p:sp>
      <p:sp>
        <p:nvSpPr>
          <p:cNvPr id="15" name="Text 12"/>
          <p:cNvSpPr/>
          <p:nvPr/>
        </p:nvSpPr>
        <p:spPr>
          <a:xfrm>
            <a:off x="11381423" y="3872627"/>
            <a:ext cx="2484834" cy="59959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Historical trend analysis capability</a:t>
            </a:r>
            <a:endParaRPr lang="en-US" sz="1450" dirty="0"/>
          </a:p>
        </p:txBody>
      </p:sp>
      <p:sp>
        <p:nvSpPr>
          <p:cNvPr id="16" name="Shape 13"/>
          <p:cNvSpPr/>
          <p:nvPr/>
        </p:nvSpPr>
        <p:spPr>
          <a:xfrm>
            <a:off x="11100316" y="4950083"/>
            <a:ext cx="93702" cy="93702"/>
          </a:xfrm>
          <a:prstGeom prst="roundRect">
            <a:avLst>
              <a:gd name="adj" fmla="val 487930"/>
            </a:avLst>
          </a:prstGeom>
          <a:solidFill>
            <a:srgbClr val="4950BC"/>
          </a:solidFill>
          <a:ln/>
        </p:spPr>
      </p:sp>
      <p:sp>
        <p:nvSpPr>
          <p:cNvPr id="17" name="Text 14"/>
          <p:cNvSpPr/>
          <p:nvPr/>
        </p:nvSpPr>
        <p:spPr>
          <a:xfrm>
            <a:off x="11381423" y="4847034"/>
            <a:ext cx="2484834" cy="59959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Accurate customer journey tracking</a:t>
            </a:r>
            <a:endParaRPr lang="en-US" sz="1450" dirty="0"/>
          </a:p>
        </p:txBody>
      </p:sp>
      <p:sp>
        <p:nvSpPr>
          <p:cNvPr id="18" name="Shape 15"/>
          <p:cNvSpPr/>
          <p:nvPr/>
        </p:nvSpPr>
        <p:spPr>
          <a:xfrm>
            <a:off x="11100316" y="5924490"/>
            <a:ext cx="93702" cy="93702"/>
          </a:xfrm>
          <a:prstGeom prst="roundRect">
            <a:avLst>
              <a:gd name="adj" fmla="val 487930"/>
            </a:avLst>
          </a:prstGeom>
          <a:solidFill>
            <a:srgbClr val="4950BC"/>
          </a:solidFill>
          <a:ln/>
        </p:spPr>
      </p:sp>
      <p:sp>
        <p:nvSpPr>
          <p:cNvPr id="19" name="Text 16"/>
          <p:cNvSpPr/>
          <p:nvPr/>
        </p:nvSpPr>
        <p:spPr>
          <a:xfrm>
            <a:off x="11381423" y="5821442"/>
            <a:ext cx="2484834" cy="59959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Point-in-time reporting accuracy</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2466"/>
            <a:ext cx="7322225"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Fact Table Loading Strategy</a:t>
            </a:r>
            <a:endParaRPr lang="en-US" sz="4200" dirty="0"/>
          </a:p>
        </p:txBody>
      </p:sp>
      <p:pic>
        <p:nvPicPr>
          <p:cNvPr id="3" name="Image 0" descr="preencoded.png">    </p:cNvPr>
          <p:cNvPicPr>
            <a:picLocks noChangeAspect="1"/>
          </p:cNvPicPr>
          <p:nvPr/>
        </p:nvPicPr>
        <p:blipFill>
          <a:blip r:embed="rId1"/>
          <a:stretch>
            <a:fillRect/>
          </a:stretch>
        </p:blipFill>
        <p:spPr>
          <a:xfrm>
            <a:off x="793790" y="1786771"/>
            <a:ext cx="4347567" cy="861893"/>
          </a:xfrm>
          <a:prstGeom prst="rect">
            <a:avLst/>
          </a:prstGeom>
        </p:spPr>
      </p:pic>
      <p:sp>
        <p:nvSpPr>
          <p:cNvPr id="4" name="Text 1"/>
          <p:cNvSpPr/>
          <p:nvPr/>
        </p:nvSpPr>
        <p:spPr>
          <a:xfrm>
            <a:off x="1009174" y="286404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Read Silver Data</a:t>
            </a:r>
            <a:endParaRPr lang="en-US" sz="2100" dirty="0"/>
          </a:p>
        </p:txBody>
      </p:sp>
      <p:sp>
        <p:nvSpPr>
          <p:cNvPr id="5" name="Text 2"/>
          <p:cNvSpPr/>
          <p:nvPr/>
        </p:nvSpPr>
        <p:spPr>
          <a:xfrm>
            <a:off x="1009174" y="3329821"/>
            <a:ext cx="3916799" cy="68961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Extract cleaned transactions from Silver layer with validated schemas.</a:t>
            </a:r>
            <a:endParaRPr lang="en-US" sz="1650" dirty="0"/>
          </a:p>
        </p:txBody>
      </p:sp>
      <p:pic>
        <p:nvPicPr>
          <p:cNvPr id="6" name="Image 1" descr="preencoded.png">    </p:cNvPr>
          <p:cNvPicPr>
            <a:picLocks noChangeAspect="1"/>
          </p:cNvPicPr>
          <p:nvPr/>
        </p:nvPicPr>
        <p:blipFill>
          <a:blip r:embed="rId2"/>
          <a:stretch>
            <a:fillRect/>
          </a:stretch>
        </p:blipFill>
        <p:spPr>
          <a:xfrm>
            <a:off x="5141357" y="1786771"/>
            <a:ext cx="4347567" cy="861893"/>
          </a:xfrm>
          <a:prstGeom prst="rect">
            <a:avLst/>
          </a:prstGeom>
        </p:spPr>
      </p:pic>
      <p:sp>
        <p:nvSpPr>
          <p:cNvPr id="7" name="Text 3"/>
          <p:cNvSpPr/>
          <p:nvPr/>
        </p:nvSpPr>
        <p:spPr>
          <a:xfrm>
            <a:off x="5356741" y="2864048"/>
            <a:ext cx="3060978"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Lookup Surrogate Keys</a:t>
            </a:r>
            <a:endParaRPr lang="en-US" sz="2100" dirty="0"/>
          </a:p>
        </p:txBody>
      </p:sp>
      <p:sp>
        <p:nvSpPr>
          <p:cNvPr id="8" name="Text 4"/>
          <p:cNvSpPr/>
          <p:nvPr/>
        </p:nvSpPr>
        <p:spPr>
          <a:xfrm>
            <a:off x="5356741" y="3329821"/>
            <a:ext cx="3916799" cy="68961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Join with dimension tables to retrieve CustomerSK and AccountSK.</a:t>
            </a:r>
            <a:endParaRPr lang="en-US" sz="1650" dirty="0"/>
          </a:p>
        </p:txBody>
      </p:sp>
      <p:pic>
        <p:nvPicPr>
          <p:cNvPr id="9" name="Image 2" descr="preencoded.png">    </p:cNvPr>
          <p:cNvPicPr>
            <a:picLocks noChangeAspect="1"/>
          </p:cNvPicPr>
          <p:nvPr/>
        </p:nvPicPr>
        <p:blipFill>
          <a:blip r:embed="rId3"/>
          <a:stretch>
            <a:fillRect/>
          </a:stretch>
        </p:blipFill>
        <p:spPr>
          <a:xfrm>
            <a:off x="9488924" y="1786771"/>
            <a:ext cx="4347567" cy="861893"/>
          </a:xfrm>
          <a:prstGeom prst="rect">
            <a:avLst/>
          </a:prstGeom>
        </p:spPr>
      </p:pic>
      <p:sp>
        <p:nvSpPr>
          <p:cNvPr id="10" name="Text 5"/>
          <p:cNvSpPr/>
          <p:nvPr/>
        </p:nvSpPr>
        <p:spPr>
          <a:xfrm>
            <a:off x="9704308" y="2864048"/>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Upsert to Fact</a:t>
            </a:r>
            <a:endParaRPr lang="en-US" sz="2100" dirty="0"/>
          </a:p>
        </p:txBody>
      </p:sp>
      <p:sp>
        <p:nvSpPr>
          <p:cNvPr id="11" name="Text 6"/>
          <p:cNvSpPr/>
          <p:nvPr/>
        </p:nvSpPr>
        <p:spPr>
          <a:xfrm>
            <a:off x="9704308" y="3329821"/>
            <a:ext cx="3916799" cy="68961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Merge into FactTransactions maintaining referential integrity.</a:t>
            </a:r>
            <a:endParaRPr lang="en-US" sz="1650" dirty="0"/>
          </a:p>
        </p:txBody>
      </p:sp>
      <p:sp>
        <p:nvSpPr>
          <p:cNvPr id="12" name="Shape 7"/>
          <p:cNvSpPr/>
          <p:nvPr/>
        </p:nvSpPr>
        <p:spPr>
          <a:xfrm>
            <a:off x="793790" y="4584914"/>
            <a:ext cx="13042821" cy="34528"/>
          </a:xfrm>
          <a:prstGeom prst="rect">
            <a:avLst/>
          </a:prstGeom>
          <a:solidFill>
            <a:srgbClr val="272525">
              <a:alpha val="50000"/>
            </a:srgbClr>
          </a:solidFill>
          <a:ln/>
        </p:spPr>
      </p:sp>
      <p:sp>
        <p:nvSpPr>
          <p:cNvPr id="13" name="Text 8"/>
          <p:cNvSpPr/>
          <p:nvPr/>
        </p:nvSpPr>
        <p:spPr>
          <a:xfrm>
            <a:off x="793790" y="5077182"/>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Technical Precision</a:t>
            </a:r>
            <a:endParaRPr lang="en-US" sz="2100" dirty="0"/>
          </a:p>
        </p:txBody>
      </p:sp>
      <p:sp>
        <p:nvSpPr>
          <p:cNvPr id="14" name="Text 9"/>
          <p:cNvSpPr/>
          <p:nvPr/>
        </p:nvSpPr>
        <p:spPr>
          <a:xfrm>
            <a:off x="793790" y="5629156"/>
            <a:ext cx="6258520" cy="172402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We don't just dump data into our fact tables. Each transaction undergoes careful surrogate key lookups to ensure it's correctly linked to the specific state of the customer and account at the exact moment the transaction occurred.</a:t>
            </a:r>
            <a:endParaRPr lang="en-US" sz="1650" dirty="0"/>
          </a:p>
        </p:txBody>
      </p:sp>
      <p:sp>
        <p:nvSpPr>
          <p:cNvPr id="15" name="Text 10"/>
          <p:cNvSpPr/>
          <p:nvPr/>
        </p:nvSpPr>
        <p:spPr>
          <a:xfrm>
            <a:off x="7585710" y="5077182"/>
            <a:ext cx="3459599"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Performance Optimization</a:t>
            </a:r>
            <a:endParaRPr lang="en-US" sz="2100" dirty="0"/>
          </a:p>
        </p:txBody>
      </p:sp>
      <p:sp>
        <p:nvSpPr>
          <p:cNvPr id="16" name="Text 11"/>
          <p:cNvSpPr/>
          <p:nvPr/>
        </p:nvSpPr>
        <p:spPr>
          <a:xfrm>
            <a:off x="7585710" y="5629156"/>
            <a:ext cx="6258520" cy="137922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Using integer surrogate keys instead of business keys dramatically improves query performance. Analytics are optimized on indexed integers, reducing join times by up to 70%.</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0093"/>
            <a:ext cx="7556421" cy="1063228"/>
          </a:xfrm>
          <a:prstGeom prst="rect">
            <a:avLst/>
          </a:prstGeom>
          <a:noFill/>
          <a:ln/>
        </p:spPr>
        <p:txBody>
          <a:bodyPr wrap="squar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Real-Time Fraud Detection &amp; Security Architecture</a:t>
            </a:r>
            <a:endParaRPr lang="en-US" sz="3300" dirty="0"/>
          </a:p>
        </p:txBody>
      </p:sp>
      <p:sp>
        <p:nvSpPr>
          <p:cNvPr id="4" name="Text 1"/>
          <p:cNvSpPr/>
          <p:nvPr/>
        </p:nvSpPr>
        <p:spPr>
          <a:xfrm>
            <a:off x="793790" y="2228493"/>
            <a:ext cx="2412325"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Fraud Detection Engine</a:t>
            </a:r>
            <a:endParaRPr lang="en-US" sz="1650" dirty="0"/>
          </a:p>
        </p:txBody>
      </p:sp>
      <p:sp>
        <p:nvSpPr>
          <p:cNvPr id="5" name="Text 2"/>
          <p:cNvSpPr/>
          <p:nvPr/>
        </p:nvSpPr>
        <p:spPr>
          <a:xfrm>
            <a:off x="793790" y="2685574"/>
            <a:ext cx="170021" cy="212646"/>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Light" pitchFamily="34" charset="0"/>
                <a:ea typeface="Inter Light" pitchFamily="34" charset="-122"/>
                <a:cs typeface="Inter Light" pitchFamily="34" charset="-120"/>
              </a:rPr>
              <a:t>01</a:t>
            </a:r>
            <a:endParaRPr lang="en-US" sz="1300" dirty="0"/>
          </a:p>
        </p:txBody>
      </p:sp>
      <p:sp>
        <p:nvSpPr>
          <p:cNvPr id="6" name="Shape 3"/>
          <p:cNvSpPr/>
          <p:nvPr/>
        </p:nvSpPr>
        <p:spPr>
          <a:xfrm>
            <a:off x="793790" y="2951798"/>
            <a:ext cx="3570684" cy="22860"/>
          </a:xfrm>
          <a:prstGeom prst="rect">
            <a:avLst/>
          </a:prstGeom>
          <a:solidFill>
            <a:srgbClr val="4950BC"/>
          </a:solidFill>
          <a:ln/>
        </p:spPr>
      </p:sp>
      <p:sp>
        <p:nvSpPr>
          <p:cNvPr id="7" name="Text 4"/>
          <p:cNvSpPr/>
          <p:nvPr/>
        </p:nvSpPr>
        <p:spPr>
          <a:xfrm>
            <a:off x="793790" y="3082528"/>
            <a:ext cx="3570684" cy="27217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Event Grid captures transaction in real-time</a:t>
            </a:r>
            <a:endParaRPr lang="en-US" sz="1300" dirty="0"/>
          </a:p>
        </p:txBody>
      </p:sp>
      <p:sp>
        <p:nvSpPr>
          <p:cNvPr id="8" name="Text 5"/>
          <p:cNvSpPr/>
          <p:nvPr/>
        </p:nvSpPr>
        <p:spPr>
          <a:xfrm>
            <a:off x="793790" y="3652242"/>
            <a:ext cx="170021" cy="212646"/>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Light" pitchFamily="34" charset="0"/>
                <a:ea typeface="Inter Light" pitchFamily="34" charset="-122"/>
                <a:cs typeface="Inter Light" pitchFamily="34" charset="-120"/>
              </a:rPr>
              <a:t>02</a:t>
            </a:r>
            <a:endParaRPr lang="en-US" sz="1300" dirty="0"/>
          </a:p>
        </p:txBody>
      </p:sp>
      <p:sp>
        <p:nvSpPr>
          <p:cNvPr id="9" name="Shape 6"/>
          <p:cNvSpPr/>
          <p:nvPr/>
        </p:nvSpPr>
        <p:spPr>
          <a:xfrm>
            <a:off x="793790" y="3918466"/>
            <a:ext cx="3570684" cy="22860"/>
          </a:xfrm>
          <a:prstGeom prst="rect">
            <a:avLst/>
          </a:prstGeom>
          <a:solidFill>
            <a:srgbClr val="4950BC"/>
          </a:solidFill>
          <a:ln/>
        </p:spPr>
      </p:sp>
      <p:sp>
        <p:nvSpPr>
          <p:cNvPr id="10" name="Text 7"/>
          <p:cNvSpPr/>
          <p:nvPr/>
        </p:nvSpPr>
        <p:spPr>
          <a:xfrm>
            <a:off x="793790" y="4049197"/>
            <a:ext cx="3570684"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Azure Function analyzes geo-velocity patterns</a:t>
            </a:r>
            <a:endParaRPr lang="en-US" sz="1300" dirty="0"/>
          </a:p>
        </p:txBody>
      </p:sp>
      <p:sp>
        <p:nvSpPr>
          <p:cNvPr id="11" name="Text 8"/>
          <p:cNvSpPr/>
          <p:nvPr/>
        </p:nvSpPr>
        <p:spPr>
          <a:xfrm>
            <a:off x="793790" y="4891088"/>
            <a:ext cx="170021" cy="212646"/>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Light" pitchFamily="34" charset="0"/>
                <a:ea typeface="Inter Light" pitchFamily="34" charset="-122"/>
                <a:cs typeface="Inter Light" pitchFamily="34" charset="-120"/>
              </a:rPr>
              <a:t>03</a:t>
            </a:r>
            <a:endParaRPr lang="en-US" sz="1300" dirty="0"/>
          </a:p>
        </p:txBody>
      </p:sp>
      <p:sp>
        <p:nvSpPr>
          <p:cNvPr id="12" name="Shape 9"/>
          <p:cNvSpPr/>
          <p:nvPr/>
        </p:nvSpPr>
        <p:spPr>
          <a:xfrm>
            <a:off x="793790" y="5157311"/>
            <a:ext cx="3570684" cy="22860"/>
          </a:xfrm>
          <a:prstGeom prst="rect">
            <a:avLst/>
          </a:prstGeom>
          <a:solidFill>
            <a:srgbClr val="4950BC"/>
          </a:solidFill>
          <a:ln/>
        </p:spPr>
      </p:sp>
      <p:sp>
        <p:nvSpPr>
          <p:cNvPr id="13" name="Text 10"/>
          <p:cNvSpPr/>
          <p:nvPr/>
        </p:nvSpPr>
        <p:spPr>
          <a:xfrm>
            <a:off x="793790" y="5288042"/>
            <a:ext cx="3570684"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Detects impossible travel and high-value anomalies</a:t>
            </a:r>
            <a:endParaRPr lang="en-US" sz="1300" dirty="0"/>
          </a:p>
        </p:txBody>
      </p:sp>
      <p:sp>
        <p:nvSpPr>
          <p:cNvPr id="14" name="Text 11"/>
          <p:cNvSpPr/>
          <p:nvPr/>
        </p:nvSpPr>
        <p:spPr>
          <a:xfrm>
            <a:off x="793790" y="6129933"/>
            <a:ext cx="170021" cy="212646"/>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Light" pitchFamily="34" charset="0"/>
                <a:ea typeface="Inter Light" pitchFamily="34" charset="-122"/>
                <a:cs typeface="Inter Light" pitchFamily="34" charset="-120"/>
              </a:rPr>
              <a:t>04</a:t>
            </a:r>
            <a:endParaRPr lang="en-US" sz="1300" dirty="0"/>
          </a:p>
        </p:txBody>
      </p:sp>
      <p:sp>
        <p:nvSpPr>
          <p:cNvPr id="15" name="Shape 12"/>
          <p:cNvSpPr/>
          <p:nvPr/>
        </p:nvSpPr>
        <p:spPr>
          <a:xfrm>
            <a:off x="793790" y="6396157"/>
            <a:ext cx="3570684" cy="22860"/>
          </a:xfrm>
          <a:prstGeom prst="rect">
            <a:avLst/>
          </a:prstGeom>
          <a:solidFill>
            <a:srgbClr val="4950BC"/>
          </a:solidFill>
          <a:ln/>
        </p:spPr>
      </p:sp>
      <p:sp>
        <p:nvSpPr>
          <p:cNvPr id="16" name="Text 13"/>
          <p:cNvSpPr/>
          <p:nvPr/>
        </p:nvSpPr>
        <p:spPr>
          <a:xfrm>
            <a:off x="793790" y="6526887"/>
            <a:ext cx="3570684"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Pushes alert to Service Bus for SMS notification</a:t>
            </a:r>
            <a:endParaRPr lang="en-US" sz="1300" dirty="0"/>
          </a:p>
        </p:txBody>
      </p:sp>
      <p:sp>
        <p:nvSpPr>
          <p:cNvPr id="17" name="Text 14"/>
          <p:cNvSpPr/>
          <p:nvPr/>
        </p:nvSpPr>
        <p:spPr>
          <a:xfrm>
            <a:off x="4787146" y="2228493"/>
            <a:ext cx="2946559" cy="265747"/>
          </a:xfrm>
          <a:prstGeom prst="rect">
            <a:avLst/>
          </a:prstGeom>
          <a:noFill/>
          <a:ln/>
        </p:spPr>
        <p:txBody>
          <a:bodyPr wrap="none" lIns="0" tIns="0" rIns="0" bIns="0" rtlCol="0" anchor="t"/>
          <a:lstStyle/>
          <a:p>
            <a:pPr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Zero Trust Network Security</a:t>
            </a:r>
            <a:endParaRPr lang="en-US" sz="1650" dirty="0"/>
          </a:p>
        </p:txBody>
      </p:sp>
      <p:sp>
        <p:nvSpPr>
          <p:cNvPr id="18" name="Shape 15"/>
          <p:cNvSpPr/>
          <p:nvPr/>
        </p:nvSpPr>
        <p:spPr>
          <a:xfrm>
            <a:off x="4787146" y="2685574"/>
            <a:ext cx="382667" cy="382667"/>
          </a:xfrm>
          <a:prstGeom prst="roundRect">
            <a:avLst>
              <a:gd name="adj" fmla="val 18672"/>
            </a:avLst>
          </a:prstGeom>
          <a:solidFill>
            <a:srgbClr val="DADBF1"/>
          </a:solidFill>
          <a:ln w="7620">
            <a:solidFill>
              <a:srgbClr val="C0C1D7"/>
            </a:solidFill>
            <a:prstDash val="solid"/>
          </a:ln>
        </p:spPr>
      </p:sp>
      <p:sp>
        <p:nvSpPr>
          <p:cNvPr id="19" name="Text 16"/>
          <p:cNvSpPr/>
          <p:nvPr/>
        </p:nvSpPr>
        <p:spPr>
          <a:xfrm>
            <a:off x="5339834" y="2744033"/>
            <a:ext cx="2602349"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Azure Firewall Protection</a:t>
            </a:r>
            <a:endParaRPr lang="en-US" sz="1650" dirty="0"/>
          </a:p>
        </p:txBody>
      </p:sp>
      <p:sp>
        <p:nvSpPr>
          <p:cNvPr id="20" name="Text 17"/>
          <p:cNvSpPr/>
          <p:nvPr/>
        </p:nvSpPr>
        <p:spPr>
          <a:xfrm>
            <a:off x="5339834" y="3179802"/>
            <a:ext cx="3017996" cy="81653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All resources behind enterprise-grade firewall with Juniper vSRX integration.</a:t>
            </a:r>
            <a:endParaRPr lang="en-US" sz="1300" dirty="0"/>
          </a:p>
        </p:txBody>
      </p:sp>
      <p:sp>
        <p:nvSpPr>
          <p:cNvPr id="21" name="Shape 18"/>
          <p:cNvSpPr/>
          <p:nvPr/>
        </p:nvSpPr>
        <p:spPr>
          <a:xfrm>
            <a:off x="4787146" y="4336494"/>
            <a:ext cx="382667" cy="382667"/>
          </a:xfrm>
          <a:prstGeom prst="roundRect">
            <a:avLst>
              <a:gd name="adj" fmla="val 18672"/>
            </a:avLst>
          </a:prstGeom>
          <a:solidFill>
            <a:srgbClr val="DADBF1"/>
          </a:solidFill>
          <a:ln w="7620">
            <a:solidFill>
              <a:srgbClr val="C0C1D7"/>
            </a:solidFill>
            <a:prstDash val="solid"/>
          </a:ln>
        </p:spPr>
      </p:sp>
      <p:sp>
        <p:nvSpPr>
          <p:cNvPr id="22" name="Text 19"/>
          <p:cNvSpPr/>
          <p:nvPr/>
        </p:nvSpPr>
        <p:spPr>
          <a:xfrm>
            <a:off x="5339834" y="4394954"/>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Private Endpoints</a:t>
            </a:r>
            <a:endParaRPr lang="en-US" sz="1650" dirty="0"/>
          </a:p>
        </p:txBody>
      </p:sp>
      <p:sp>
        <p:nvSpPr>
          <p:cNvPr id="23" name="Text 20"/>
          <p:cNvSpPr/>
          <p:nvPr/>
        </p:nvSpPr>
        <p:spPr>
          <a:xfrm>
            <a:off x="5339834" y="4830723"/>
            <a:ext cx="3017996" cy="81653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Traffic between Databricks, SQL, and Storage never leaves Azure backbone.</a:t>
            </a:r>
            <a:endParaRPr lang="en-US" sz="1300" dirty="0"/>
          </a:p>
        </p:txBody>
      </p:sp>
      <p:sp>
        <p:nvSpPr>
          <p:cNvPr id="24" name="Shape 21"/>
          <p:cNvSpPr/>
          <p:nvPr/>
        </p:nvSpPr>
        <p:spPr>
          <a:xfrm>
            <a:off x="4787146" y="5987415"/>
            <a:ext cx="382667" cy="382667"/>
          </a:xfrm>
          <a:prstGeom prst="roundRect">
            <a:avLst>
              <a:gd name="adj" fmla="val 18672"/>
            </a:avLst>
          </a:prstGeom>
          <a:solidFill>
            <a:srgbClr val="DADBF1"/>
          </a:solidFill>
          <a:ln w="7620">
            <a:solidFill>
              <a:srgbClr val="C0C1D7"/>
            </a:solidFill>
            <a:prstDash val="solid"/>
          </a:ln>
        </p:spPr>
      </p:sp>
      <p:sp>
        <p:nvSpPr>
          <p:cNvPr id="25" name="Text 22"/>
          <p:cNvSpPr/>
          <p:nvPr/>
        </p:nvSpPr>
        <p:spPr>
          <a:xfrm>
            <a:off x="5339834" y="6045875"/>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Network Isolation</a:t>
            </a:r>
            <a:endParaRPr lang="en-US" sz="1650" dirty="0"/>
          </a:p>
        </p:txBody>
      </p:sp>
      <p:sp>
        <p:nvSpPr>
          <p:cNvPr id="26" name="Text 23"/>
          <p:cNvSpPr/>
          <p:nvPr/>
        </p:nvSpPr>
        <p:spPr>
          <a:xfrm>
            <a:off x="5339834" y="6481643"/>
            <a:ext cx="3017996" cy="81653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VNET segmentation ensures complete data protection and compliance.</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2025-12-10T03:51:33Z</dcterms:created>
  <dcterms:modified xsi:type="dcterms:W3CDTF">2025-12-10T03:51:33Z</dcterms:modified>
</cp:coreProperties>
</file>